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62" r:id="rId2"/>
    <p:sldId id="279" r:id="rId3"/>
    <p:sldId id="267" r:id="rId4"/>
    <p:sldId id="261" r:id="rId5"/>
    <p:sldId id="265" r:id="rId6"/>
    <p:sldId id="268" r:id="rId7"/>
    <p:sldId id="270" r:id="rId8"/>
    <p:sldId id="271" r:id="rId9"/>
    <p:sldId id="272" r:id="rId10"/>
    <p:sldId id="274" r:id="rId11"/>
    <p:sldId id="275" r:id="rId12"/>
    <p:sldId id="273" r:id="rId13"/>
    <p:sldId id="276" r:id="rId14"/>
    <p:sldId id="277" r:id="rId15"/>
    <p:sldId id="278" r:id="rId16"/>
    <p:sldId id="280" r:id="rId17"/>
    <p:sldId id="28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>
        <p:scale>
          <a:sx n="52" d="100"/>
          <a:sy n="52" d="100"/>
        </p:scale>
        <p:origin x="124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891D-A62D-4A7D-9C54-BD5DA88CCB64}" type="datetimeFigureOut">
              <a:rPr lang="es-MX" smtClean="0"/>
              <a:t>23/10/2025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80623-B1E3-40E4-96B2-7E08E32592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007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D39F-6619-443A-801D-9C33898D5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C7A6012-6079-474D-7C57-828AFD270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E758B6F-BF05-B7C0-5CBE-8E613C34D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EB44D65-273F-B58B-B7E9-D1574B4798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80623-B1E3-40E4-96B2-7E08E32592EA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578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81769-B4A7-5818-3359-452A00EF5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3BC6739-F311-2BFD-43D0-12B49A3343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DD23F31-EAC4-F5B6-DE88-7D5A156B4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862602-CFB4-8FDB-407C-99D56A25D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80623-B1E3-40E4-96B2-7E08E32592EA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981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80623-B1E3-40E4-96B2-7E08E32592EA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835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74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553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92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67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046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295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235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654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184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2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419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E318D-B2B8-4A2B-B48A-6A5D2B4F92DD}" type="datetimeFigureOut">
              <a:rPr lang="es-MX" smtClean="0"/>
              <a:t>22/10/2025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A2F4D4-76C8-423E-B471-F48B25746A3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533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EFD6697E-612B-E1B6-4296-5CD2D19BF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0179" y="4951470"/>
            <a:ext cx="5422901" cy="1019886"/>
          </a:xfrm>
        </p:spPr>
        <p:txBody>
          <a:bodyPr>
            <a:normAutofit/>
          </a:bodyPr>
          <a:lstStyle/>
          <a:p>
            <a:pPr algn="r"/>
            <a:r>
              <a:rPr lang="es-MX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OSCAR FELIPE REYNA JIMÉNEZ</a:t>
            </a:r>
            <a:br>
              <a:rPr lang="es-MX" sz="2500" b="1" i="1" kern="100" dirty="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MX" sz="2500" b="1" i="1" kern="100" dirty="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CONSEJERO ELECTORAL</a:t>
            </a:r>
            <a:endParaRPr lang="es-MX" sz="25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endParaRPr lang="es-MX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8940C0-A938-5605-80C9-0402CA8B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2" b="69524"/>
          <a:stretch>
            <a:fillRect/>
          </a:stretch>
        </p:blipFill>
        <p:spPr>
          <a:xfrm>
            <a:off x="1211228" y="520011"/>
            <a:ext cx="9769543" cy="37615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058896-90E1-70E5-B58C-64E7114C9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090" y="4964170"/>
            <a:ext cx="2043631" cy="63344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8A5F4F71-637E-3629-4FC9-02BFF373F293}"/>
              </a:ext>
            </a:extLst>
          </p:cNvPr>
          <p:cNvCxnSpPr/>
          <p:nvPr/>
        </p:nvCxnSpPr>
        <p:spPr>
          <a:xfrm>
            <a:off x="9118290" y="4964170"/>
            <a:ext cx="0" cy="646143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93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DA15E-950A-997F-51CC-97430416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FA0A4964-E189-A2D9-0F7E-67BA5A2D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94" y="7486821"/>
            <a:ext cx="11041016" cy="1600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2C823A3-CD74-6FBD-4380-22B1DB986B95}"/>
              </a:ext>
            </a:extLst>
          </p:cNvPr>
          <p:cNvSpPr txBox="1"/>
          <p:nvPr/>
        </p:nvSpPr>
        <p:spPr>
          <a:xfrm>
            <a:off x="2228850" y="230997"/>
            <a:ext cx="5691831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Experiencia en la elección judicial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D38503A-DDEA-9850-624B-E89F26858114}"/>
              </a:ext>
            </a:extLst>
          </p:cNvPr>
          <p:cNvSpPr txBox="1"/>
          <p:nvPr/>
        </p:nvSpPr>
        <p:spPr>
          <a:xfrm>
            <a:off x="234779" y="1354998"/>
            <a:ext cx="117759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Se suscitó con mucha claridad lo comentado en la motivación, objetivos y ficha técnica de este panel:  </a:t>
            </a:r>
            <a:endParaRPr lang="es-MX" sz="2500" dirty="0">
              <a:solidFill>
                <a:srgbClr val="FF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965DE44-9308-D3D8-D1CF-178008B1918E}"/>
              </a:ext>
            </a:extLst>
          </p:cNvPr>
          <p:cNvSpPr txBox="1"/>
          <p:nvPr/>
        </p:nvSpPr>
        <p:spPr>
          <a:xfrm>
            <a:off x="355600" y="862325"/>
            <a:ext cx="10528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>
                <a:solidFill>
                  <a:srgbClr val="7030A0"/>
                </a:solidFill>
              </a:rPr>
              <a:t>En el escenario…</a:t>
            </a:r>
            <a:endParaRPr lang="es-MX" sz="2700" b="1" dirty="0">
              <a:solidFill>
                <a:srgbClr val="7030A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309DC6-3E5F-497B-5DC7-FDE3A8795282}"/>
              </a:ext>
            </a:extLst>
          </p:cNvPr>
          <p:cNvSpPr txBox="1"/>
          <p:nvPr/>
        </p:nvSpPr>
        <p:spPr>
          <a:xfrm>
            <a:off x="831444" y="2304116"/>
            <a:ext cx="1058266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500" dirty="0"/>
              <a:t>“Si bien las instituciones electorales han tenido dos atribuciones constitutivas esenciales (organizar elecciones y promover la cultura democrática), su preocupación central ha sido organizar elecciones eficientes y confiables (…)(y) la atribución de promover la democracia y la construcción de ciudadanía (…) al contar con recursos limitados (humanos y materiales) (…) </a:t>
            </a:r>
            <a:r>
              <a:rPr lang="es-MX" sz="2500" dirty="0">
                <a:highlight>
                  <a:srgbClr val="FFFF00"/>
                </a:highlight>
              </a:rPr>
              <a:t>queda subordinada a la tarea de organizar elecciones confiables.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C7D41F-78CD-163F-D105-E97F2247E15C}"/>
              </a:ext>
            </a:extLst>
          </p:cNvPr>
          <p:cNvSpPr txBox="1"/>
          <p:nvPr/>
        </p:nvSpPr>
        <p:spPr>
          <a:xfrm>
            <a:off x="361307" y="5300408"/>
            <a:ext cx="11775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Esta tarea mayúscula en este contexto coyuntural era prácticamente </a:t>
            </a:r>
            <a:r>
              <a:rPr lang="es-MX" sz="2500" b="1" dirty="0">
                <a:solidFill>
                  <a:srgbClr val="FF0000"/>
                </a:solidFill>
              </a:rPr>
              <a:t>invisible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>
                <a:solidFill>
                  <a:srgbClr val="7030A0"/>
                </a:solidFill>
              </a:rPr>
              <a:t>Se visibilizó desde las consejerías </a:t>
            </a:r>
            <a:r>
              <a:rPr lang="es-MX" sz="2500" dirty="0"/>
              <a:t>y surgió una propuesta…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Pero entonces surgió la pregunta: </a:t>
            </a:r>
            <a:r>
              <a:rPr lang="es-MX" sz="2500" b="1" dirty="0">
                <a:solidFill>
                  <a:srgbClr val="7030A0"/>
                </a:solidFill>
              </a:rPr>
              <a:t>¿cómo lo logramos sin el recurso del 42?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500" b="1" dirty="0">
              <a:solidFill>
                <a:srgbClr val="7030A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9599B61-0346-3AB1-CA5D-B75370256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D573DA5-3CDF-CC53-B47A-4ABD9F5ED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0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B4A8B-ED8A-6FC0-4F87-46D60C0F3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201086B-35FC-C891-0240-5A7C1438C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94" y="7486821"/>
            <a:ext cx="11041016" cy="1600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28CAAA8-2EF4-3ED0-FBCB-A9059C09C079}"/>
              </a:ext>
            </a:extLst>
          </p:cNvPr>
          <p:cNvSpPr txBox="1"/>
          <p:nvPr/>
        </p:nvSpPr>
        <p:spPr>
          <a:xfrm>
            <a:off x="232030" y="206283"/>
            <a:ext cx="7972216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La propuesta: Programa Emergente de Educación Cívica para la elección de personas juzgadoras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D45B2D-5E3F-98F4-DFB8-8D254AC5F54F}"/>
              </a:ext>
            </a:extLst>
          </p:cNvPr>
          <p:cNvSpPr txBox="1"/>
          <p:nvPr/>
        </p:nvSpPr>
        <p:spPr>
          <a:xfrm>
            <a:off x="210063" y="1676276"/>
            <a:ext cx="1170184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La LEE habilita al CG para aprobar programas de EC de manera libre.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Se propuso un PROGRAMA EMERGENTE DE EDUCACIÓN CÍVICA PARA LA ELECCIÓN DE PERSONAS JUZGADORAS </a:t>
            </a:r>
            <a:endParaRPr lang="es-MX" sz="2500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Se diseñó desde las consejerías la estrategia didáctica y de contenidos (trascendió la promoción del voto para llegar a la transmisión de contenidos sobre la transformación sustancial que implicó la reforma)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Se buscó </a:t>
            </a:r>
            <a:r>
              <a:rPr lang="es-MX" sz="2500" b="1" dirty="0"/>
              <a:t>colaboración con la academia, sociedad civil, y población cautiva en edad electoral mediante la realización de conferencias especializadas </a:t>
            </a:r>
            <a:r>
              <a:rPr lang="es-MX" sz="2500" dirty="0"/>
              <a:t>por parte de las consejerías (traslados)… mientras en el área de EC y PC se centraron en la coordinación de las acciones de los CME y las tareas del proceso mismo.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Y se movilizó la estructura ampliada del CEEPAC: se </a:t>
            </a:r>
            <a:r>
              <a:rPr lang="es-MX" sz="2500" b="1" dirty="0"/>
              <a:t>replicó con las 348 personas integrantes de los 58 CME </a:t>
            </a:r>
            <a:r>
              <a:rPr lang="es-MX" sz="2500" dirty="0"/>
              <a:t>en sus espacios de forma regionalizada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25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0DE66BA-4AF4-05FE-67E3-53F67F0B7DA0}"/>
              </a:ext>
            </a:extLst>
          </p:cNvPr>
          <p:cNvSpPr txBox="1"/>
          <p:nvPr/>
        </p:nvSpPr>
        <p:spPr>
          <a:xfrm>
            <a:off x="232030" y="1195962"/>
            <a:ext cx="10528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500" b="1" dirty="0">
                <a:solidFill>
                  <a:srgbClr val="7030A0"/>
                </a:solidFill>
              </a:rPr>
              <a:t>La propuesta… </a:t>
            </a:r>
            <a:endParaRPr lang="es-MX" sz="2700" b="1" dirty="0">
              <a:solidFill>
                <a:srgbClr val="7030A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E9F776-397A-57C8-B850-AAAE6CE7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136650-7ED0-9C71-CEB4-87D31B71B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A890A-7FD4-F39A-2703-D5692F5ED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36366B0-C7FF-00C8-8843-60A1F1330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1A731D8-D70D-88F2-BF7B-B9D9FCD6EDF7}"/>
              </a:ext>
            </a:extLst>
          </p:cNvPr>
          <p:cNvSpPr txBox="1"/>
          <p:nvPr/>
        </p:nvSpPr>
        <p:spPr>
          <a:xfrm>
            <a:off x="183292" y="261801"/>
            <a:ext cx="9378777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Una estrategia contingente, emergente y territorializada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31B0C9-79A2-E852-11D1-3B696C6A6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742" y="914026"/>
            <a:ext cx="8674515" cy="579569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BDD5DA2-0BC9-8AEA-5E52-B285408039C8}"/>
              </a:ext>
            </a:extLst>
          </p:cNvPr>
          <p:cNvSpPr/>
          <p:nvPr/>
        </p:nvSpPr>
        <p:spPr>
          <a:xfrm>
            <a:off x="10552671" y="1559092"/>
            <a:ext cx="1378681" cy="4448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FFF00"/>
                </a:solidFill>
              </a:rPr>
              <a:t>ACADEMIA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137BD1-7AC6-D606-66CA-A2D9D1DDCD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C7FAA8-3AB2-7649-61D1-B242BDB82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574" y="712036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4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E3265-BAC2-4820-CDD5-9B95C5C9A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C8A8B5A1-B825-9D38-629E-4944BA5DF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pic>
        <p:nvPicPr>
          <p:cNvPr id="1028" name="Picture 4" descr="No hay ninguna descripción de la foto disponible.">
            <a:extLst>
              <a:ext uri="{FF2B5EF4-FFF2-40B4-BE49-F238E27FC236}">
                <a16:creationId xmlns:a16="http://schemas.microsoft.com/office/drawing/2014/main" id="{673A06BC-92ED-0D47-73A3-2DB7627EC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/>
          <a:stretch>
            <a:fillRect/>
          </a:stretch>
        </p:blipFill>
        <p:spPr bwMode="auto">
          <a:xfrm>
            <a:off x="1902941" y="889685"/>
            <a:ext cx="8534117" cy="586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6E95371-6FE0-6BE6-1CA5-C36D8CED28B0}"/>
              </a:ext>
            </a:extLst>
          </p:cNvPr>
          <p:cNvSpPr/>
          <p:nvPr/>
        </p:nvSpPr>
        <p:spPr>
          <a:xfrm>
            <a:off x="10552672" y="2115147"/>
            <a:ext cx="1378680" cy="507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FFF00"/>
                </a:solidFill>
              </a:rPr>
              <a:t>OSC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BA7EF8-C4FC-AE57-920B-2F5A3C0C39F7}"/>
              </a:ext>
            </a:extLst>
          </p:cNvPr>
          <p:cNvSpPr txBox="1"/>
          <p:nvPr/>
        </p:nvSpPr>
        <p:spPr>
          <a:xfrm>
            <a:off x="183292" y="261801"/>
            <a:ext cx="9378777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Una estrategia contingente, emergente y territorializada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E2CF69-A416-FDD3-9B44-B1857D5AED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8C83418-05E5-EAA4-B8FC-8B993E7EA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574" y="712036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0B33F-8F91-0A4F-1C3C-998A318A7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A3820FE-086B-CC56-6FA3-1400C2855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78C19F7-9406-B00F-4B13-58248EB9E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013" y="889212"/>
            <a:ext cx="8707974" cy="580815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1F0885D-51A4-1E06-51A3-1E2C1904AA15}"/>
              </a:ext>
            </a:extLst>
          </p:cNvPr>
          <p:cNvSpPr/>
          <p:nvPr/>
        </p:nvSpPr>
        <p:spPr>
          <a:xfrm>
            <a:off x="10552672" y="2835825"/>
            <a:ext cx="1378680" cy="507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FFF00"/>
                </a:solidFill>
              </a:rPr>
              <a:t>JPC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1969B9C-47CC-7598-555A-0B8E943EDE2D}"/>
              </a:ext>
            </a:extLst>
          </p:cNvPr>
          <p:cNvSpPr txBox="1"/>
          <p:nvPr/>
        </p:nvSpPr>
        <p:spPr>
          <a:xfrm>
            <a:off x="183292" y="261801"/>
            <a:ext cx="9378777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Una estrategia contingente, emergente y territorializada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BDBF16-BDE5-DA7D-9CEE-B57E1D3020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B33FB2-5ADE-749E-B445-2E7EBFA5F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574" y="712036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3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75A9-ECEA-82BA-8512-F4FCAAC5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D8B7829-4CB3-FC14-241E-4B86FCDFF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F5ADAE0-0DA9-7E8F-AC41-719BFBDC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168" y="953053"/>
            <a:ext cx="8575661" cy="5729645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864E2042-4CFE-26CF-0901-53691653BFE5}"/>
              </a:ext>
            </a:extLst>
          </p:cNvPr>
          <p:cNvSpPr/>
          <p:nvPr/>
        </p:nvSpPr>
        <p:spPr>
          <a:xfrm>
            <a:off x="10495004" y="3593707"/>
            <a:ext cx="1598141" cy="5078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500" b="1" dirty="0">
                <a:solidFill>
                  <a:srgbClr val="FFFF00"/>
                </a:solidFill>
              </a:rPr>
              <a:t>COMUNIDADES INDÍGENAS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527FB0-219A-6DBC-6FD1-FF958FC61522}"/>
              </a:ext>
            </a:extLst>
          </p:cNvPr>
          <p:cNvSpPr txBox="1"/>
          <p:nvPr/>
        </p:nvSpPr>
        <p:spPr>
          <a:xfrm>
            <a:off x="183292" y="261801"/>
            <a:ext cx="9378777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Una estrategia contingente, emergente y territorializada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C82BAC-6EFA-496F-5717-8C81E700AD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124FD4C-3F11-D105-B8A6-D6AB143C2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2574" y="712036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52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520BC-779A-1D05-CBFB-CAB3F87E9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AAB0FFA-EAEB-6C71-B512-6DA02CB170FF}"/>
              </a:ext>
            </a:extLst>
          </p:cNvPr>
          <p:cNvSpPr txBox="1"/>
          <p:nvPr/>
        </p:nvSpPr>
        <p:spPr>
          <a:xfrm>
            <a:off x="839916" y="206283"/>
            <a:ext cx="6957198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Conclusiones y consideraciones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8A6D50-A61B-1E30-19B0-B12B5C068AA1}"/>
              </a:ext>
            </a:extLst>
          </p:cNvPr>
          <p:cNvSpPr txBox="1"/>
          <p:nvPr/>
        </p:nvSpPr>
        <p:spPr>
          <a:xfrm>
            <a:off x="197708" y="910153"/>
            <a:ext cx="11994291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El etiquetamiento de recursos, como en nuestro caso, se constituye como una gran bondad para darle su lugar e importancia a la EC, </a:t>
            </a:r>
            <a:r>
              <a:rPr lang="es-MX" sz="2500" b="1" dirty="0"/>
              <a:t>pero</a:t>
            </a:r>
            <a:r>
              <a:rPr lang="es-MX" sz="2500" dirty="0"/>
              <a:t> en función del contexto administrativo, también se constituye en una vulnerabilidad (</a:t>
            </a:r>
            <a:r>
              <a:rPr lang="es-MX" sz="2500" b="1" dirty="0">
                <a:solidFill>
                  <a:srgbClr val="FF21C5"/>
                </a:solidFill>
              </a:rPr>
              <a:t>atención</a:t>
            </a:r>
            <a:r>
              <a:rPr lang="es-MX" sz="2500" dirty="0"/>
              <a:t>)….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Indudablemente, </a:t>
            </a:r>
            <a:r>
              <a:rPr lang="es-MX" sz="2500" b="1" dirty="0">
                <a:solidFill>
                  <a:srgbClr val="FF21C5"/>
                </a:solidFill>
              </a:rPr>
              <a:t>la limitación de recursos en contextos de presión, orilla a la creatividad </a:t>
            </a:r>
            <a:r>
              <a:rPr lang="es-MX" sz="2500" dirty="0"/>
              <a:t>para lograr la solución de eventualidades (Elección Judicial). ¿</a:t>
            </a:r>
            <a:r>
              <a:rPr lang="es-MX" sz="2500" i="1" dirty="0"/>
              <a:t>identificación?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En la experiencia de la Elección Judicial, </a:t>
            </a:r>
            <a:r>
              <a:rPr lang="es-MX" sz="2500" b="1" dirty="0">
                <a:solidFill>
                  <a:srgbClr val="FF21C5"/>
                </a:solidFill>
              </a:rPr>
              <a:t>se recuperó la territorialización en una elección que venía/viene </a:t>
            </a:r>
            <a:r>
              <a:rPr lang="es-MX" sz="2500" b="1" dirty="0" err="1">
                <a:solidFill>
                  <a:srgbClr val="FF21C5"/>
                </a:solidFill>
              </a:rPr>
              <a:t>desterritorializada</a:t>
            </a:r>
            <a:r>
              <a:rPr lang="es-MX" sz="2500" b="1" dirty="0">
                <a:solidFill>
                  <a:srgbClr val="FF21C5"/>
                </a:solidFill>
              </a:rPr>
              <a:t> </a:t>
            </a:r>
            <a:r>
              <a:rPr lang="es-MX" sz="2500" dirty="0"/>
              <a:t>(no partidos, no campañas mediáticas) y extraña, pero afortunadamente, reposicionó al organismo en su tarea formadora de ciudadanía; </a:t>
            </a:r>
            <a:r>
              <a:rPr lang="es-MX" sz="2500" b="1" dirty="0">
                <a:solidFill>
                  <a:srgbClr val="FF21C5"/>
                </a:solidFill>
              </a:rPr>
              <a:t>la elección ý sus premuras </a:t>
            </a:r>
            <a:r>
              <a:rPr lang="es-MX" sz="2500" b="1" dirty="0">
                <a:solidFill>
                  <a:srgbClr val="7030A0"/>
                </a:solidFill>
              </a:rPr>
              <a:t>recuperó o generó </a:t>
            </a:r>
            <a:r>
              <a:rPr lang="es-MX" sz="2500" b="1" dirty="0">
                <a:solidFill>
                  <a:srgbClr val="FF21C5"/>
                </a:solidFill>
              </a:rPr>
              <a:t>sinergia</a:t>
            </a:r>
            <a:r>
              <a:rPr lang="es-MX" sz="2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En la EJ las demandas ciudadanas de información fueron mitigadas, mas no resueltas. </a:t>
            </a:r>
            <a:r>
              <a:rPr lang="es-MX" sz="2500" b="1" dirty="0">
                <a:solidFill>
                  <a:srgbClr val="FF21C5"/>
                </a:solidFill>
              </a:rPr>
              <a:t>Para continuar, apuntalar y generar una verdadera expansión del conocimiento cívico se requieren recursos… entonces  </a:t>
            </a:r>
            <a:r>
              <a:rPr lang="es-MX" sz="2500" b="1" dirty="0">
                <a:solidFill>
                  <a:srgbClr val="7030A0"/>
                </a:solidFill>
              </a:rPr>
              <a:t>¿cómo garantizarlos?, ¿cómo afrontar estas condiciones sin perder la creatividad y la proximidad que brinda la contingencia?, ¿cómo destacar la importancia </a:t>
            </a:r>
            <a:r>
              <a:rPr lang="es-MX" sz="2500" b="1" dirty="0">
                <a:solidFill>
                  <a:srgbClr val="0070C0"/>
                </a:solidFill>
              </a:rPr>
              <a:t>local </a:t>
            </a:r>
            <a:r>
              <a:rPr lang="es-MX" sz="2500" b="1" dirty="0">
                <a:solidFill>
                  <a:srgbClr val="7030A0"/>
                </a:solidFill>
              </a:rPr>
              <a:t>de esta tarea? 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24AD1B-7C8E-B85A-6DF2-18B51DDB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DE95A33-4888-DFE3-EBC0-2CD996FA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1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AB050-08DE-5C1A-1A3C-CB4C76432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D4A0B01-E120-6FB2-7E8A-60AF14FD2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9697" y="4370700"/>
            <a:ext cx="6173383" cy="1436976"/>
          </a:xfrm>
        </p:spPr>
        <p:txBody>
          <a:bodyPr>
            <a:normAutofit/>
          </a:bodyPr>
          <a:lstStyle/>
          <a:p>
            <a:pPr algn="r"/>
            <a:r>
              <a:rPr lang="es-MX" sz="25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OSCAR FELIPE REYNA JIMÉNEZ</a:t>
            </a:r>
            <a:br>
              <a:rPr lang="es-MX" sz="2500" b="1" i="1" kern="100" dirty="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MX" sz="2500" b="1" i="1" kern="100" dirty="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CONSEJERO ELECTORAL</a:t>
            </a:r>
          </a:p>
          <a:p>
            <a:pPr algn="r"/>
            <a:r>
              <a:rPr lang="es-MX" sz="2500" b="1" kern="100" dirty="0">
                <a:solidFill>
                  <a:srgbClr val="0070C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orceepac@gmail.com</a:t>
            </a:r>
            <a:endParaRPr lang="es-MX" sz="2500" b="1" dirty="0">
              <a:solidFill>
                <a:srgbClr val="0070C0"/>
              </a:solidFill>
              <a:latin typeface="+mj-lt"/>
            </a:endParaRPr>
          </a:p>
          <a:p>
            <a:endParaRPr lang="es-MX" dirty="0"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FC72B24-73B7-6AF5-7D22-662DA7823C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2" b="83690"/>
          <a:stretch>
            <a:fillRect/>
          </a:stretch>
        </p:blipFill>
        <p:spPr>
          <a:xfrm>
            <a:off x="1211228" y="520012"/>
            <a:ext cx="9769543" cy="20131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A6B66A0-F7A3-67FF-88E0-51A0AD05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090" y="4383400"/>
            <a:ext cx="2043631" cy="63344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14FAEC3-87DE-6195-98E3-5581ECA76DAC}"/>
              </a:ext>
            </a:extLst>
          </p:cNvPr>
          <p:cNvCxnSpPr/>
          <p:nvPr/>
        </p:nvCxnSpPr>
        <p:spPr>
          <a:xfrm>
            <a:off x="9118290" y="4383400"/>
            <a:ext cx="0" cy="646143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28C6FF79-4068-F345-99FF-EB775A39DD15}"/>
              </a:ext>
            </a:extLst>
          </p:cNvPr>
          <p:cNvSpPr txBox="1"/>
          <p:nvPr/>
        </p:nvSpPr>
        <p:spPr>
          <a:xfrm>
            <a:off x="2586680" y="3113529"/>
            <a:ext cx="701863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500" b="1" dirty="0">
                <a:solidFill>
                  <a:srgbClr val="FF21C5"/>
                </a:solidFill>
              </a:rPr>
              <a:t>¡Gracias por tu atención!</a:t>
            </a:r>
          </a:p>
        </p:txBody>
      </p:sp>
    </p:spTree>
    <p:extLst>
      <p:ext uri="{BB962C8B-B14F-4D97-AF65-F5344CB8AC3E}">
        <p14:creationId xmlns:p14="http://schemas.microsoft.com/office/powerpoint/2010/main" val="188832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7EE98-A830-CF96-5EAF-7A1469A3D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EDFEC27-225B-58C2-421C-9B91F5B5B9B4}"/>
              </a:ext>
            </a:extLst>
          </p:cNvPr>
          <p:cNvSpPr txBox="1"/>
          <p:nvPr/>
        </p:nvSpPr>
        <p:spPr>
          <a:xfrm>
            <a:off x="419099" y="535118"/>
            <a:ext cx="1131981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b="1" dirty="0">
                <a:solidFill>
                  <a:srgbClr val="7030A0"/>
                </a:solidFill>
              </a:rPr>
              <a:t>Objetivo</a:t>
            </a:r>
          </a:p>
          <a:p>
            <a:endParaRPr lang="es-MX" sz="2700" b="1" dirty="0">
              <a:solidFill>
                <a:srgbClr val="7030A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MX" sz="2700" dirty="0"/>
              <a:t>Compartir un par de casos interrelacionados, desde lo local, que se constituyen en obstáculos, desafíos y retos en la implementación y operación de la EC, a partir de los resultados de la encuesta (Dr. Villarreal) pero también en estrategias a raíz de estos obstáculos.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7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700" dirty="0"/>
              <a:t>El caso de la limitación presupuestal destinada a tareas de EC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700" dirty="0"/>
              <a:t>La experiencia de la elección judicial y sus enormes retos </a:t>
            </a:r>
            <a:br>
              <a:rPr lang="es-MX" sz="2700" dirty="0"/>
            </a:br>
            <a:r>
              <a:rPr lang="es-MX" sz="2700" dirty="0"/>
              <a:t>en materia de EC  </a:t>
            </a:r>
            <a:br>
              <a:rPr lang="es-MX" sz="2700" b="1" dirty="0"/>
            </a:br>
            <a:endParaRPr lang="es-MX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6141F94-2988-A84A-C9EC-AB3F80EAA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4C4756-473A-1EF3-3043-E9F33BAA67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456567-5011-6587-6219-A6C2FB06E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7C2C1-7E7D-20DA-C55E-0442992D7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6FE6C1A3-A7DA-85BE-A347-D1CCAD75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D4A2760-E587-1353-F271-AFDCC04DE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F05C24F-928A-1D66-01B3-2D2FB956E5E8}"/>
              </a:ext>
            </a:extLst>
          </p:cNvPr>
          <p:cNvSpPr txBox="1"/>
          <p:nvPr/>
        </p:nvSpPr>
        <p:spPr>
          <a:xfrm>
            <a:off x="419100" y="139700"/>
            <a:ext cx="111950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b="1" dirty="0"/>
              <a:t>En un balance de las condiciones para el </a:t>
            </a:r>
            <a:br>
              <a:rPr lang="es-MX" sz="2700" b="1" dirty="0"/>
            </a:br>
            <a:r>
              <a:rPr lang="es-MX" sz="2700" b="1" dirty="0"/>
              <a:t>ejercicio de la EC en SLP encontramos que: </a:t>
            </a:r>
            <a:br>
              <a:rPr lang="es-MX" sz="2700" b="1" dirty="0"/>
            </a:br>
            <a:endParaRPr lang="es-MX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2562C0-3BD2-EE59-A582-2C8B54970425}"/>
              </a:ext>
            </a:extLst>
          </p:cNvPr>
          <p:cNvSpPr txBox="1"/>
          <p:nvPr/>
        </p:nvSpPr>
        <p:spPr>
          <a:xfrm>
            <a:off x="419100" y="1432362"/>
            <a:ext cx="10909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Personal capacitado (4 de 5 son SPEN)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Ajuste organizacional (ampliación de personal) es considerable en P.E.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Se cuenta con filósofo, sociólogo, mercadóloga, abogada y comunicóloga; formación interesante, heterogénea y práctica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Tipo de actividades diversa y en diversos niveles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Estrategia o programa anual con evaluación, diagnóstico sobre el contexto local y democrático, se alinean con la ENCÍVICA </a:t>
            </a:r>
            <a:r>
              <a:rPr lang="es-MX" sz="2700" b="1" dirty="0"/>
              <a:t>y </a:t>
            </a:r>
            <a:r>
              <a:rPr lang="es-MX" sz="2700" dirty="0"/>
              <a:t>con las metas SPEN de DECEYEC.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Coordinación interinstitucional fluida, diversa y constante…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700" dirty="0"/>
              <a:t>Colaboración con O.S.C y sector empresarial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C1D344-1BD3-7DC2-F84B-F2E0B6BD0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44D1558-4F52-0E77-AACC-352F76E52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110" y="1416150"/>
            <a:ext cx="511382" cy="51138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15DD8E3-C92E-0639-85E7-68231FC69596}"/>
              </a:ext>
            </a:extLst>
          </p:cNvPr>
          <p:cNvSpPr txBox="1"/>
          <p:nvPr/>
        </p:nvSpPr>
        <p:spPr>
          <a:xfrm>
            <a:off x="419100" y="5578079"/>
            <a:ext cx="858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b="1" dirty="0"/>
              <a:t>En resumen: el OPLE opera</a:t>
            </a:r>
            <a:br>
              <a:rPr lang="es-MX" sz="2700" b="1" dirty="0"/>
            </a:br>
            <a:r>
              <a:rPr lang="es-MX" sz="2700" dirty="0"/>
              <a:t>Pero… En </a:t>
            </a:r>
            <a:r>
              <a:rPr lang="es-MX" sz="2700" b="1" dirty="0"/>
              <a:t>recursos materiales y financieros </a:t>
            </a:r>
            <a:r>
              <a:rPr lang="es-MX" sz="2700" dirty="0"/>
              <a:t>hay tema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596454-379B-2A6B-1A4A-18ACE4F88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7484" y="1822550"/>
            <a:ext cx="511382" cy="5113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564F50-3B5B-ADE1-E0E3-ACF90F73E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484" y="2659833"/>
            <a:ext cx="511382" cy="5113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C9A27F8-8131-744A-16CE-DF035DADB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197" y="3060675"/>
            <a:ext cx="511382" cy="5113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A8D4ABC-7AF1-B9F5-297B-5A30F29B1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309" y="4294980"/>
            <a:ext cx="511382" cy="5113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C529DAD-C1BF-A40F-BD36-43AFC5DAE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84" y="4683204"/>
            <a:ext cx="511382" cy="51138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C4C6E7E-D1FB-3992-39AE-5B558342B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498" y="5121009"/>
            <a:ext cx="511382" cy="51138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A991AB-44C4-DC02-33C1-98CC99616F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530" t="9630" r="7926" b="17182"/>
          <a:stretch>
            <a:fillRect/>
          </a:stretch>
        </p:blipFill>
        <p:spPr>
          <a:xfrm>
            <a:off x="8730057" y="5974009"/>
            <a:ext cx="573886" cy="5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8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0CBBE0E-51FD-10AD-CE1E-3547E1FAFB90}"/>
              </a:ext>
            </a:extLst>
          </p:cNvPr>
          <p:cNvSpPr txBox="1"/>
          <p:nvPr/>
        </p:nvSpPr>
        <p:spPr>
          <a:xfrm>
            <a:off x="419100" y="139700"/>
            <a:ext cx="1119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700" b="1" dirty="0"/>
              <a:t>Caso particular en el análisis de modelos de </a:t>
            </a:r>
            <a:br>
              <a:rPr lang="es-MX" sz="2700" b="1" dirty="0"/>
            </a:br>
            <a:r>
              <a:rPr lang="es-MX" sz="2700" b="1" dirty="0"/>
              <a:t>políticas públicas </a:t>
            </a:r>
            <a:r>
              <a:rPr lang="es-MX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 comparte desde la especificidad…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8A3ABB-2823-03B4-650B-EB63477D3A70}"/>
              </a:ext>
            </a:extLst>
          </p:cNvPr>
          <p:cNvSpPr txBox="1"/>
          <p:nvPr/>
        </p:nvSpPr>
        <p:spPr>
          <a:xfrm>
            <a:off x="2228850" y="1231900"/>
            <a:ext cx="7734300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El caso del artículo 42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A4160F-E036-4960-AC8C-B64A844FBCC0}"/>
              </a:ext>
            </a:extLst>
          </p:cNvPr>
          <p:cNvSpPr txBox="1"/>
          <p:nvPr/>
        </p:nvSpPr>
        <p:spPr>
          <a:xfrm>
            <a:off x="292100" y="2310368"/>
            <a:ext cx="5486400" cy="3917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/>
              <a:t>¿Porqué es relevante?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/>
              <a:t>Derivado de la información presentada en el Informe Estadístico sobe las condiciones para el ejercicio de la EC en los OPLE (IEEPCNL) encontramos que en el panorama nacional: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C07FD9-1FAD-E8BE-3393-5B04D1EF6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90DF1C6-B295-8FCD-5E8A-7EA0B668C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353" t="2321" r="4322" b="1568"/>
          <a:stretch>
            <a:fillRect/>
          </a:stretch>
        </p:blipFill>
        <p:spPr>
          <a:xfrm>
            <a:off x="5816600" y="2143389"/>
            <a:ext cx="5753100" cy="4240108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0845A7F-490A-ED44-0F3D-69AF25720A2F}"/>
              </a:ext>
            </a:extLst>
          </p:cNvPr>
          <p:cNvCxnSpPr>
            <a:cxnSpLocks/>
          </p:cNvCxnSpPr>
          <p:nvPr/>
        </p:nvCxnSpPr>
        <p:spPr>
          <a:xfrm flipH="1">
            <a:off x="9464511" y="5118758"/>
            <a:ext cx="603315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99C05CC8-80C2-993E-EED8-997D26E8371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A7272FF-0797-07B5-78A3-778E36521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9F99F-529C-4649-0355-DC55A341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9DE4D3-AE28-8DCB-9B88-A31F6D24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2900" y="3060700"/>
            <a:ext cx="2874818" cy="31623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E03604-D7BD-082B-5B82-F002BBE82856}"/>
              </a:ext>
            </a:extLst>
          </p:cNvPr>
          <p:cNvSpPr txBox="1"/>
          <p:nvPr/>
        </p:nvSpPr>
        <p:spPr>
          <a:xfrm>
            <a:off x="355600" y="2164377"/>
            <a:ext cx="11195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500" dirty="0"/>
              <a:t>Hasta antes de la reforma electoral local de 2022, la educación cívica se operaba con el recurso previsto en el artículo 37 de la LEE: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D3E2F4-CD28-477D-13C4-8AFD66C8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749365-0F40-18DE-4F26-0DBABFFDDEC8}"/>
              </a:ext>
            </a:extLst>
          </p:cNvPr>
          <p:cNvSpPr txBox="1"/>
          <p:nvPr/>
        </p:nvSpPr>
        <p:spPr>
          <a:xfrm>
            <a:off x="635000" y="3073400"/>
            <a:ext cx="85979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500" dirty="0"/>
              <a:t>ARTÍCULO 37. El Consejo destinará como mínimo el </a:t>
            </a:r>
            <a:r>
              <a:rPr lang="es-ES" sz="2500" dirty="0">
                <a:highlight>
                  <a:srgbClr val="FFFF00"/>
                </a:highlight>
              </a:rPr>
              <a:t>dos por ciento de su presupuesto anual al fortalecimiento de la cultura cívica </a:t>
            </a:r>
            <a:r>
              <a:rPr lang="es-ES" sz="2500" dirty="0"/>
              <a:t>dirigida a </a:t>
            </a:r>
            <a:r>
              <a:rPr lang="es-ES" sz="2500" dirty="0">
                <a:highlight>
                  <a:srgbClr val="00FFFF"/>
                </a:highlight>
              </a:rPr>
              <a:t>jóvenes con perspectiva de género, </a:t>
            </a:r>
            <a:r>
              <a:rPr lang="es-ES" sz="2500" dirty="0"/>
              <a:t>así como para la </a:t>
            </a:r>
            <a:r>
              <a:rPr lang="es-ES" sz="2500" dirty="0">
                <a:highlight>
                  <a:srgbClr val="00FFFF"/>
                </a:highlight>
              </a:rPr>
              <a:t>capacitación y formación permanente en la materia de todo el personal </a:t>
            </a:r>
            <a:r>
              <a:rPr lang="es-ES" sz="2500" dirty="0"/>
              <a:t>que integra su estructura orgánica, independientemente de los recursos destinados para tal efecto.</a:t>
            </a:r>
            <a:endParaRPr lang="es-MX" sz="25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89BCC93-26EE-D334-F313-2EE44F7211E7}"/>
              </a:ext>
            </a:extLst>
          </p:cNvPr>
          <p:cNvSpPr txBox="1"/>
          <p:nvPr/>
        </p:nvSpPr>
        <p:spPr>
          <a:xfrm>
            <a:off x="2228850" y="1231900"/>
            <a:ext cx="7734300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El caso del artículo 42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C6FB203-2E1D-977E-CD4A-7A2C0FE8E1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FF59343-23E5-3DC3-01C7-71CE0198F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B5612-2576-A730-EA8C-00AB32F71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67105BC-912E-20B2-2EC0-38D346B60B82}"/>
              </a:ext>
            </a:extLst>
          </p:cNvPr>
          <p:cNvSpPr txBox="1"/>
          <p:nvPr/>
        </p:nvSpPr>
        <p:spPr>
          <a:xfrm>
            <a:off x="355600" y="2088177"/>
            <a:ext cx="10528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Luego de la reforma electoral local de 2022, la educación cívica se opera con el recurso previsto en el artículo 42 de la LEE: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090AAA-560C-BA0B-C05E-3E13D0280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14D9336-50DA-64B1-6894-9F7B3288868B}"/>
              </a:ext>
            </a:extLst>
          </p:cNvPr>
          <p:cNvSpPr txBox="1"/>
          <p:nvPr/>
        </p:nvSpPr>
        <p:spPr>
          <a:xfrm>
            <a:off x="635000" y="2984500"/>
            <a:ext cx="8566727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500" dirty="0"/>
              <a:t>ARTÍCULO 42. El Consejo General destinará como </a:t>
            </a:r>
            <a:r>
              <a:rPr lang="es-ES" sz="2500" dirty="0">
                <a:highlight>
                  <a:srgbClr val="FFFF00"/>
                </a:highlight>
              </a:rPr>
              <a:t>mínimo el cinco por ciento de su presupuesto anual </a:t>
            </a:r>
            <a:r>
              <a:rPr lang="es-ES" sz="2500" dirty="0"/>
              <a:t>al </a:t>
            </a:r>
            <a:r>
              <a:rPr lang="es-ES" sz="2500" dirty="0">
                <a:highlight>
                  <a:srgbClr val="00FFFF"/>
                </a:highlight>
              </a:rPr>
              <a:t>fortalecimiento de la cultura cívica dirigida a jóvenes con perspectiva de género, interculturalidad y participación ciudadana, bajo un enfoque de derechos humanos, </a:t>
            </a:r>
            <a:r>
              <a:rPr lang="es-ES" sz="2500" dirty="0"/>
              <a:t>así como para la </a:t>
            </a:r>
            <a:r>
              <a:rPr lang="es-ES" sz="2500" dirty="0">
                <a:highlight>
                  <a:srgbClr val="00FFFF"/>
                </a:highlight>
              </a:rPr>
              <a:t>capacitación y formación </a:t>
            </a:r>
            <a:r>
              <a:rPr lang="es-ES" sz="2500" dirty="0"/>
              <a:t>permanente en la materia de todo el personal que integra su estructura orgánica, independientemente de los recursos destinados para tal efecto.</a:t>
            </a:r>
            <a:endParaRPr lang="es-MX" sz="250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72B9F0-5F58-E01F-04D7-8A0294350391}"/>
              </a:ext>
            </a:extLst>
          </p:cNvPr>
          <p:cNvSpPr txBox="1"/>
          <p:nvPr/>
        </p:nvSpPr>
        <p:spPr>
          <a:xfrm>
            <a:off x="2228850" y="1231900"/>
            <a:ext cx="7734300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El caso del artículo 42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2E82B1-59A8-9B4E-0209-301D0816C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727" y="2916753"/>
            <a:ext cx="3151909" cy="3467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7D644E-1F09-3020-EA12-50F12C4F4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32300A-546E-A49F-2D04-1E5A0971E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0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DB0FE-75A1-07EE-55C3-978785851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8E96626-5F45-091D-4F8E-94A475DD0391}"/>
              </a:ext>
            </a:extLst>
          </p:cNvPr>
          <p:cNvSpPr txBox="1"/>
          <p:nvPr/>
        </p:nvSpPr>
        <p:spPr>
          <a:xfrm>
            <a:off x="355599" y="1367358"/>
            <a:ext cx="11480801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El porcentaje asignado exclusivamente para actividades de capacitación y EC aumentó considerablemente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El fraseo del nuevo artículo amplificó la cobertura hacia áreas y personas prioritarias (interculturalidad, DDHH, perspectiva de género)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No se perdió el recurso que ya se contaba por el artículo 37, pues este era acumulativo y se comenzó a utilizar paralelamente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/>
              <a:t>Pero…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El cambio también implicó un </a:t>
            </a:r>
            <a:r>
              <a:rPr lang="es-MX" sz="2500" u="sng" dirty="0"/>
              <a:t>cambió administrativo:</a:t>
            </a:r>
            <a:r>
              <a:rPr lang="es-MX" sz="2500" dirty="0"/>
              <a:t> el recurso del 42 con el 5% destinado a EC va separado del presupuesto ordinario de acuerdo con la Ley de Ingresos del Estado. </a:t>
            </a:r>
            <a:r>
              <a:rPr lang="es-MX" sz="2200" i="1" dirty="0"/>
              <a:t>¿qué quiere decir esto?...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Que finanzas puede depositar el gasto ordinario sin depositar lo correspondiente al artículo 42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Y que el recurso del artículo 42 no es acumulativo… (si no se devenga para el final de año se regresa)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5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413A381-AAD5-AC7C-82E3-3C1359803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B6B839C-008D-5804-A7D4-B133BC91ECFA}"/>
              </a:ext>
            </a:extLst>
          </p:cNvPr>
          <p:cNvSpPr txBox="1"/>
          <p:nvPr/>
        </p:nvSpPr>
        <p:spPr>
          <a:xfrm>
            <a:off x="2228850" y="230997"/>
            <a:ext cx="5975396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Del 37 al 42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40BD6F-C91A-B1CC-31EE-0BB24EE0E7A3}"/>
              </a:ext>
            </a:extLst>
          </p:cNvPr>
          <p:cNvSpPr txBox="1"/>
          <p:nvPr/>
        </p:nvSpPr>
        <p:spPr>
          <a:xfrm>
            <a:off x="355600" y="936466"/>
            <a:ext cx="10528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>
                <a:solidFill>
                  <a:srgbClr val="7030A0"/>
                </a:solidFill>
              </a:rPr>
              <a:t>¿Qué consideraciones conlleva este cambio?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8FFD25-9715-1BE9-1D3F-09CAB3C674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18FDDB-AD32-9B5F-15C9-6238E6F9D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2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3F152-709B-0FE1-D695-312CB4129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41EF556-0ADF-AD75-73A6-F9D2C567155D}"/>
              </a:ext>
            </a:extLst>
          </p:cNvPr>
          <p:cNvSpPr txBox="1"/>
          <p:nvPr/>
        </p:nvSpPr>
        <p:spPr>
          <a:xfrm>
            <a:off x="355599" y="1367358"/>
            <a:ext cx="114808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En el terreno…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Ya ha ocurrido que el recurso del artículo 42 se ministra de forma parcial, o no se ministra (la bondad del porcentaje se convierte en vulnerabilidad)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2500" dirty="0"/>
              <a:t>Muchas actividades no se realizan por falta de presupuesto (el presupuesto ordinario se va en lo ordinario)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MX" sz="2500" dirty="0"/>
              <a:t>Las necesidades de Educación Cívica se tienen que solventar de formas </a:t>
            </a:r>
            <a:r>
              <a:rPr lang="es-MX" sz="2500" b="1" dirty="0">
                <a:solidFill>
                  <a:srgbClr val="7030A0"/>
                </a:solidFill>
              </a:rPr>
              <a:t>creativas y contingentes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A07B6FD-BF5E-3CE1-5DFC-57202B98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6E9D417-C206-4514-3AC4-01A0F6A15522}"/>
              </a:ext>
            </a:extLst>
          </p:cNvPr>
          <p:cNvSpPr txBox="1"/>
          <p:nvPr/>
        </p:nvSpPr>
        <p:spPr>
          <a:xfrm>
            <a:off x="2228850" y="230997"/>
            <a:ext cx="5741258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En el terreno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7D6F3D-616E-D32A-28F2-DD74DAB9BF35}"/>
              </a:ext>
            </a:extLst>
          </p:cNvPr>
          <p:cNvSpPr txBox="1"/>
          <p:nvPr/>
        </p:nvSpPr>
        <p:spPr>
          <a:xfrm>
            <a:off x="355600" y="936466"/>
            <a:ext cx="10528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/>
              <a:t>¿</a:t>
            </a:r>
            <a:r>
              <a:rPr lang="es-MX" sz="2700" b="1" dirty="0">
                <a:solidFill>
                  <a:srgbClr val="7030A0"/>
                </a:solidFill>
              </a:rPr>
              <a:t>Cuáles son las implicaciones?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9443F0-E9A0-8632-AF2C-833947E4C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16" y="4221193"/>
            <a:ext cx="6976766" cy="2161567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55FCC584-A070-F48B-942D-E61E81947CE3}"/>
              </a:ext>
            </a:extLst>
          </p:cNvPr>
          <p:cNvCxnSpPr/>
          <p:nvPr/>
        </p:nvCxnSpPr>
        <p:spPr>
          <a:xfrm>
            <a:off x="9808863" y="5288693"/>
            <a:ext cx="0" cy="28420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6B70522-625E-9FC1-463C-B65E75EB7430}"/>
              </a:ext>
            </a:extLst>
          </p:cNvPr>
          <p:cNvCxnSpPr/>
          <p:nvPr/>
        </p:nvCxnSpPr>
        <p:spPr>
          <a:xfrm>
            <a:off x="9812979" y="5675876"/>
            <a:ext cx="0" cy="284206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AE40E9A-C1A5-8CE0-6221-542EF23C4743}"/>
              </a:ext>
            </a:extLst>
          </p:cNvPr>
          <p:cNvCxnSpPr/>
          <p:nvPr/>
        </p:nvCxnSpPr>
        <p:spPr>
          <a:xfrm>
            <a:off x="9829452" y="6050700"/>
            <a:ext cx="0" cy="284206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1BD3F4D-E50B-101D-B575-7B6ADDC5F90D}"/>
              </a:ext>
            </a:extLst>
          </p:cNvPr>
          <p:cNvCxnSpPr/>
          <p:nvPr/>
        </p:nvCxnSpPr>
        <p:spPr>
          <a:xfrm>
            <a:off x="10134261" y="6058932"/>
            <a:ext cx="0" cy="284206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06943A0F-A755-1988-45B9-60CA173630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9A0E877-22CF-412A-A9E9-D1359B5CB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4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2622B-F97A-64E1-322F-1DD144139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4CF203A-5A49-CCDF-8C6E-789D11F78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92" y="7721600"/>
            <a:ext cx="11041016" cy="160042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249F3F-C1AE-707C-A101-C69328982B73}"/>
              </a:ext>
            </a:extLst>
          </p:cNvPr>
          <p:cNvSpPr txBox="1"/>
          <p:nvPr/>
        </p:nvSpPr>
        <p:spPr>
          <a:xfrm>
            <a:off x="2228850" y="230997"/>
            <a:ext cx="5765972" cy="5078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>
                <a:solidFill>
                  <a:srgbClr val="FFFF00"/>
                </a:solidFill>
              </a:rPr>
              <a:t>Experiencia en la elección judicial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BB06E50-B4C8-1F62-CCDE-A6FAF465BF73}"/>
              </a:ext>
            </a:extLst>
          </p:cNvPr>
          <p:cNvSpPr txBox="1"/>
          <p:nvPr/>
        </p:nvSpPr>
        <p:spPr>
          <a:xfrm>
            <a:off x="234779" y="1354998"/>
            <a:ext cx="1177599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Hubo una ministración intermitente y tardía del recurso ordinario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No hubo ministración del artículo 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dirty="0"/>
              <a:t>Hubo ministración tardía del presupuesto para la elección judicial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>
                <a:solidFill>
                  <a:srgbClr val="FF21C5"/>
                </a:solidFill>
              </a:rPr>
              <a:t>Existió el GRAN RETO de la educación cívica en lo relacionado con la elección judicial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2500" dirty="0"/>
              <a:t>Si con las elecciones que cada 3 y 6 años organizamos para el poder ejecutivo y legislativo existen </a:t>
            </a:r>
            <a:r>
              <a:rPr lang="es-MX" sz="2500" b="1" dirty="0">
                <a:solidFill>
                  <a:srgbClr val="7030A0"/>
                </a:solidFill>
              </a:rPr>
              <a:t>retos mayúsculos </a:t>
            </a:r>
            <a:r>
              <a:rPr lang="es-MX" sz="2500" dirty="0"/>
              <a:t>(conocimiento que la ciudadanía tiene sobre: el sistema político mexicano, de la división de poderes y su funcionamiento, del sistema electoral, de la función de las autoridades en sus respectivos niveles)... con la implementación de las reformas federal y local para elegir de manera democrática a </a:t>
            </a:r>
            <a:r>
              <a:rPr lang="es-MX" sz="2500" dirty="0" err="1"/>
              <a:t>ministraturas</a:t>
            </a:r>
            <a:r>
              <a:rPr lang="es-MX" sz="2500" dirty="0"/>
              <a:t>, magistraturas y personas juzgadoras… con diferentes tipos de cargos, especialidades, campañas boletas, formas de votación, SIN partidos</a:t>
            </a:r>
            <a:br>
              <a:rPr lang="es-MX" sz="2500" dirty="0"/>
            </a:br>
            <a:r>
              <a:rPr lang="es-MX" sz="2500" dirty="0"/>
              <a:t>… el educar cívicamente en este tema se volvió una tarea urgente </a:t>
            </a:r>
            <a:r>
              <a:rPr lang="es-MX" sz="2500" dirty="0">
                <a:solidFill>
                  <a:srgbClr val="FF0000"/>
                </a:solidFill>
              </a:rPr>
              <a:t>URGENTE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28130DB-6F25-FE07-1D47-F8BBF8417DE3}"/>
              </a:ext>
            </a:extLst>
          </p:cNvPr>
          <p:cNvSpPr txBox="1"/>
          <p:nvPr/>
        </p:nvSpPr>
        <p:spPr>
          <a:xfrm>
            <a:off x="355600" y="862325"/>
            <a:ext cx="10528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500" b="1" dirty="0"/>
              <a:t>¿</a:t>
            </a:r>
            <a:r>
              <a:rPr lang="es-MX" sz="2700" b="1" dirty="0">
                <a:solidFill>
                  <a:srgbClr val="7030A0"/>
                </a:solidFill>
              </a:rPr>
              <a:t>Cuáles fueron las condiciones?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BB6A976-04F3-1F9F-7646-2AE4033BF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30" t="9630" r="7926" b="17182"/>
          <a:stretch>
            <a:fillRect/>
          </a:stretch>
        </p:blipFill>
        <p:spPr>
          <a:xfrm>
            <a:off x="10708170" y="2824929"/>
            <a:ext cx="573886" cy="52993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4850028-8058-EED8-5E45-392607A350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5" t="759" r="13523" b="84825"/>
          <a:stretch>
            <a:fillRect/>
          </a:stretch>
        </p:blipFill>
        <p:spPr>
          <a:xfrm>
            <a:off x="9761838" y="86500"/>
            <a:ext cx="2306284" cy="58162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FB65DC5-B3BE-D54F-923E-C36A4F232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268" y="278188"/>
            <a:ext cx="1295548" cy="4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1566</TotalTime>
  <Words>1391</Words>
  <Application>Microsoft Office PowerPoint</Application>
  <PresentationFormat>Panorámica</PresentationFormat>
  <Paragraphs>81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ceepac ceepac</dc:creator>
  <cp:lastModifiedBy>ceepac ceepac</cp:lastModifiedBy>
  <cp:revision>60</cp:revision>
  <dcterms:created xsi:type="dcterms:W3CDTF">2025-10-22T17:08:40Z</dcterms:created>
  <dcterms:modified xsi:type="dcterms:W3CDTF">2025-10-23T19:15:34Z</dcterms:modified>
</cp:coreProperties>
</file>